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9" r:id="rId4"/>
    <p:sldId id="261" r:id="rId5"/>
    <p:sldId id="260" r:id="rId6"/>
    <p:sldId id="268" r:id="rId7"/>
    <p:sldId id="262" r:id="rId8"/>
    <p:sldId id="267" r:id="rId9"/>
    <p:sldId id="276" r:id="rId10"/>
    <p:sldId id="265" r:id="rId11"/>
    <p:sldId id="277" r:id="rId12"/>
    <p:sldId id="278" r:id="rId13"/>
    <p:sldId id="279" r:id="rId14"/>
    <p:sldId id="282" r:id="rId15"/>
    <p:sldId id="280" r:id="rId16"/>
    <p:sldId id="281" r:id="rId17"/>
    <p:sldId id="263" r:id="rId18"/>
    <p:sldId id="264" r:id="rId19"/>
    <p:sldId id="266" r:id="rId20"/>
    <p:sldId id="269" r:id="rId21"/>
    <p:sldId id="270" r:id="rId22"/>
    <p:sldId id="273" r:id="rId23"/>
    <p:sldId id="271" r:id="rId24"/>
    <p:sldId id="272" r:id="rId25"/>
    <p:sldId id="274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1"/>
    <p:restoredTop sz="94733"/>
  </p:normalViewPr>
  <p:slideViewPr>
    <p:cSldViewPr snapToGrid="0" snapToObjects="1">
      <p:cViewPr varScale="1">
        <p:scale>
          <a:sx n="117" d="100"/>
          <a:sy n="117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A6205-25AD-5B46-8487-B608EDE05A99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10CE5-46CB-8F4C-B630-54FD4B5A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00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annotation is lower</a:t>
            </a:r>
            <a:r>
              <a:rPr lang="en-US" baseline="0" dirty="0"/>
              <a:t> degree of info than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19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03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51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19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96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94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22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annotation is lower</a:t>
            </a:r>
            <a:r>
              <a:rPr lang="en-US" baseline="0" dirty="0"/>
              <a:t> degree of info </a:t>
            </a:r>
            <a:r>
              <a:rPr lang="en-US" baseline="0"/>
              <a:t>than output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7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annotation is lower</a:t>
            </a:r>
            <a:r>
              <a:rPr lang="en-US" baseline="0" dirty="0"/>
              <a:t> degree of info than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32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</a:t>
            </a:r>
            <a:r>
              <a:rPr lang="en-US" baseline="0" dirty="0"/>
              <a:t> viewpoint, scale,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67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</a:t>
            </a:r>
            <a:r>
              <a:rPr lang="en-US" baseline="0" dirty="0"/>
              <a:t> viewpoint, scale,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5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8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mine reliable instance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4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mine reliable instance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33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10CE5-46CB-8F4C-B630-54FD4B5AA4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3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3/3/22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9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9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0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55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2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55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7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7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58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6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1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3/3/22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77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sgaowei/TS-CA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sgaowei/TS-CAM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bilen.github.io/wsl-eccv20.github.i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PAMI.2021.307431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41903/ObjectLocalization-WeaklySupervise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yeezhu/SPN.pytorch/blob/master/demo/EvaluationDemo.ipynb" TargetMode="External"/><Relationship Id="rId4" Type="http://schemas.openxmlformats.org/officeDocument/2006/relationships/hyperlink" Target="https://github.com/vasgaowei/TS-CAM/blob/master/tools_cam/visualization_attention_map_imaget.ipyn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F868B-8591-F34B-AEA7-CFE9BABF8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05514"/>
            <a:ext cx="4824856" cy="1967596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000" dirty="0">
                <a:latin typeface="Optima" panose="02000503060000020004" pitchFamily="2" charset="0"/>
              </a:rPr>
              <a:t>Weakly Supervised Object Localization</a:t>
            </a:r>
            <a:br>
              <a:rPr lang="en-US" sz="5000" dirty="0">
                <a:latin typeface="Optima" panose="02000503060000020004" pitchFamily="2" charset="0"/>
              </a:rPr>
            </a:br>
            <a:r>
              <a:rPr lang="en-US" sz="5000" dirty="0">
                <a:latin typeface="Optima" panose="02000503060000020004" pitchFamily="2" charset="0"/>
              </a:rPr>
              <a:t>(WSOL)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C5C87F-05F9-364D-96C8-4456A91FF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3668233"/>
            <a:ext cx="4655719" cy="2316972"/>
          </a:xfrm>
        </p:spPr>
        <p:txBody>
          <a:bodyPr>
            <a:normAutofit/>
          </a:bodyPr>
          <a:lstStyle/>
          <a:p>
            <a:r>
              <a:rPr lang="en-US" sz="800" dirty="0">
                <a:latin typeface="Optima" panose="02000503060000020004" pitchFamily="2" charset="0"/>
              </a:rPr>
              <a:t>-------------------------------------------------------------------------------------------------------------------------------------</a:t>
            </a:r>
          </a:p>
          <a:p>
            <a:r>
              <a:rPr lang="en-US" dirty="0">
                <a:latin typeface="Optima" panose="02000503060000020004" pitchFamily="2" charset="0"/>
              </a:rPr>
              <a:t>CIS607  Computer Vision and</a:t>
            </a:r>
          </a:p>
          <a:p>
            <a:r>
              <a:rPr lang="en-US" dirty="0">
                <a:latin typeface="Optima" panose="02000503060000020004" pitchFamily="2" charset="0"/>
              </a:rPr>
              <a:t>              Deep Learning Seminar</a:t>
            </a:r>
          </a:p>
          <a:p>
            <a:r>
              <a:rPr lang="en-US" sz="800" dirty="0">
                <a:latin typeface="Optima" panose="02000503060000020004" pitchFamily="2" charset="0"/>
              </a:rPr>
              <a:t>-------------------------------------------------------------------------------------------------------------------------------------</a:t>
            </a:r>
          </a:p>
          <a:p>
            <a:r>
              <a:rPr lang="en-US" dirty="0">
                <a:latin typeface="Optima" panose="02000503060000020004" pitchFamily="2" charset="0"/>
              </a:rPr>
              <a:t>Tyler Newton</a:t>
            </a:r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20F9BB89-E110-4007-AD5D-2AB5A5C6A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92" r="2" b="2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1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1" y="1001187"/>
            <a:ext cx="11364245" cy="1446550"/>
          </a:xfrm>
        </p:spPr>
        <p:txBody>
          <a:bodyPr/>
          <a:lstStyle/>
          <a:p>
            <a:r>
              <a:rPr lang="en-US" dirty="0"/>
              <a:t>Feature representations from off-the-shelf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59" y="2942561"/>
            <a:ext cx="5956300" cy="2044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044885" y="4987261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55" y="1862299"/>
            <a:ext cx="8267296" cy="4517236"/>
          </a:xfrm>
        </p:spPr>
        <p:txBody>
          <a:bodyPr/>
          <a:lstStyle/>
          <a:p>
            <a:r>
              <a:rPr lang="en-US" dirty="0"/>
              <a:t>Pre-trained deep features</a:t>
            </a:r>
          </a:p>
          <a:p>
            <a:pPr lvl="1"/>
            <a:r>
              <a:rPr lang="en-US" dirty="0"/>
              <a:t>use pre-trained models as feature extractors</a:t>
            </a:r>
          </a:p>
          <a:p>
            <a:pPr lvl="1"/>
            <a:r>
              <a:rPr lang="en-US" dirty="0" err="1"/>
              <a:t>Gonthier</a:t>
            </a:r>
            <a:r>
              <a:rPr lang="en-US" dirty="0"/>
              <a:t> 2018, </a:t>
            </a:r>
            <a:r>
              <a:rPr lang="en-US" dirty="0" err="1"/>
              <a:t>Zadrija</a:t>
            </a:r>
            <a:r>
              <a:rPr lang="en-US" dirty="0"/>
              <a:t> CVIU 2018, etc.</a:t>
            </a:r>
          </a:p>
          <a:p>
            <a:r>
              <a:rPr lang="en-US" dirty="0"/>
              <a:t>Inherent cues in deep models</a:t>
            </a:r>
          </a:p>
          <a:p>
            <a:pPr lvl="1"/>
            <a:r>
              <a:rPr lang="en-US" dirty="0"/>
              <a:t>network layer activations and semantic scores</a:t>
            </a:r>
          </a:p>
          <a:p>
            <a:pPr lvl="1"/>
            <a:r>
              <a:rPr lang="en-US" dirty="0"/>
              <a:t>Li ISPRS 2018, </a:t>
            </a:r>
            <a:r>
              <a:rPr lang="en-US" dirty="0" err="1"/>
              <a:t>Wilhelem</a:t>
            </a:r>
            <a:r>
              <a:rPr lang="en-US" dirty="0"/>
              <a:t> DICTA 2017, etc.</a:t>
            </a:r>
          </a:p>
          <a:p>
            <a:r>
              <a:rPr lang="en-US" dirty="0"/>
              <a:t>Fine-tuned deep models</a:t>
            </a:r>
          </a:p>
          <a:p>
            <a:pPr lvl="1"/>
            <a:r>
              <a:rPr lang="en-US" dirty="0"/>
              <a:t>tune OTS models during weakly supervised learning</a:t>
            </a:r>
          </a:p>
          <a:p>
            <a:pPr lvl="1"/>
            <a:r>
              <a:rPr lang="en-US" dirty="0"/>
              <a:t>Zhang IJCV 2019, Shi ICCV 2017, Singh CVPR 2016, etc.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51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2" y="1001187"/>
            <a:ext cx="11302404" cy="1446550"/>
          </a:xfrm>
        </p:spPr>
        <p:txBody>
          <a:bodyPr/>
          <a:lstStyle/>
          <a:p>
            <a:r>
              <a:rPr lang="en-US" dirty="0"/>
              <a:t>End-to-end deep weakly 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862299"/>
            <a:ext cx="10641566" cy="4517236"/>
          </a:xfrm>
        </p:spPr>
        <p:txBody>
          <a:bodyPr/>
          <a:lstStyle/>
          <a:p>
            <a:r>
              <a:rPr lang="en-US" dirty="0"/>
              <a:t>Single-network training</a:t>
            </a:r>
          </a:p>
          <a:p>
            <a:pPr lvl="1"/>
            <a:r>
              <a:rPr lang="en-US" dirty="0"/>
              <a:t>object regions from end-to-end learning via layers for instance inference and propagation of image labels </a:t>
            </a:r>
          </a:p>
          <a:p>
            <a:pPr lvl="1"/>
            <a:r>
              <a:rPr lang="en-US" dirty="0"/>
              <a:t>outputs vary 🧐: semantic scores (Wu, Bilen), CAM maps (Zhou), bounding boxes, point</a:t>
            </a:r>
          </a:p>
          <a:p>
            <a:pPr lvl="1"/>
            <a:r>
              <a:rPr lang="en-US" dirty="0"/>
              <a:t>Huang NIPS 2020, Shen CVPR 2020, Mai CVPR 2020, Jiang ICCV 2019, </a:t>
            </a:r>
            <a:r>
              <a:rPr lang="mr-IN" dirty="0"/>
              <a:t>…</a:t>
            </a:r>
            <a:r>
              <a:rPr lang="en-US" dirty="0"/>
              <a:t> , many others</a:t>
            </a:r>
            <a:r>
              <a:rPr lang="mr-IN" dirty="0"/>
              <a:t>…</a:t>
            </a:r>
            <a:r>
              <a:rPr lang="en-US" dirty="0"/>
              <a:t>, Wu CVPR 2015,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Multi-network training (latest, best performance)</a:t>
            </a:r>
          </a:p>
          <a:p>
            <a:pPr lvl="1"/>
            <a:r>
              <a:rPr lang="en-US" dirty="0"/>
              <a:t>one network to mine initial object regions</a:t>
            </a:r>
          </a:p>
          <a:p>
            <a:pPr lvl="1"/>
            <a:r>
              <a:rPr lang="en-US" dirty="0"/>
              <a:t>another network for detection via MIL framework</a:t>
            </a:r>
          </a:p>
          <a:p>
            <a:pPr lvl="1"/>
            <a:r>
              <a:rPr lang="en-US" dirty="0"/>
              <a:t>sometimes another final object detection network (Fast[</a:t>
            </a:r>
            <a:r>
              <a:rPr lang="en-US" dirty="0" err="1"/>
              <a:t>er</a:t>
            </a:r>
            <a:r>
              <a:rPr lang="en-US" dirty="0"/>
              <a:t>] RCNN)</a:t>
            </a:r>
          </a:p>
          <a:p>
            <a:pPr lvl="1"/>
            <a:r>
              <a:rPr lang="en-US" dirty="0"/>
              <a:t>Zhang CVPR 2020, </a:t>
            </a:r>
            <a:r>
              <a:rPr lang="en-US" dirty="0" err="1"/>
              <a:t>Zhong</a:t>
            </a:r>
            <a:r>
              <a:rPr lang="en-US" dirty="0"/>
              <a:t> ECCV 2020m </a:t>
            </a:r>
            <a:r>
              <a:rPr lang="en-US" dirty="0" err="1"/>
              <a:t>Kosugi</a:t>
            </a:r>
            <a:r>
              <a:rPr lang="en-US" dirty="0"/>
              <a:t> ICCV 2019, </a:t>
            </a:r>
            <a:r>
              <a:rPr lang="mr-IN" dirty="0"/>
              <a:t>…</a:t>
            </a:r>
            <a:r>
              <a:rPr lang="en-US" dirty="0"/>
              <a:t>, Zhang TGRS 2016, etc.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7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2" y="1001187"/>
            <a:ext cx="11302404" cy="1446550"/>
          </a:xfrm>
        </p:spPr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862299"/>
            <a:ext cx="10641566" cy="45172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via PASCAL VOC, ImageNet, and CUB datasets:</a:t>
            </a:r>
          </a:p>
          <a:p>
            <a:pPr marL="0" indent="0">
              <a:buNone/>
            </a:pPr>
            <a:r>
              <a:rPr lang="en-US" dirty="0" err="1"/>
              <a:t>CorLoc</a:t>
            </a:r>
            <a:r>
              <a:rPr lang="en-US" dirty="0"/>
              <a:t> metric – bounding box with highest class score has &gt;= 50% overlap </a:t>
            </a:r>
          </a:p>
          <a:p>
            <a:pPr marL="0" indent="0">
              <a:buNone/>
            </a:pPr>
            <a:r>
              <a:rPr lang="en-US" dirty="0"/>
              <a:t>                            with ground-truth bounding box (requires a ground-truth, but      </a:t>
            </a:r>
          </a:p>
          <a:p>
            <a:pPr marL="0" indent="0">
              <a:buNone/>
            </a:pPr>
            <a:r>
              <a:rPr lang="en-US" dirty="0"/>
              <a:t>                            remember this is </a:t>
            </a:r>
            <a:r>
              <a:rPr lang="en-US" u="sng" dirty="0"/>
              <a:t>WS</a:t>
            </a:r>
            <a:r>
              <a:rPr lang="en-US" dirty="0"/>
              <a:t>OL)</a:t>
            </a:r>
          </a:p>
          <a:p>
            <a:pPr marL="0" indent="0">
              <a:buNone/>
            </a:pPr>
            <a:r>
              <a:rPr lang="en-US" dirty="0" err="1"/>
              <a:t>mAP</a:t>
            </a:r>
            <a:r>
              <a:rPr lang="en-US" dirty="0"/>
              <a:t> metric – mean IOU if IOU with ground-truth is &gt; 50%</a:t>
            </a:r>
          </a:p>
          <a:p>
            <a:pPr marL="0" indent="0">
              <a:buNone/>
            </a:pPr>
            <a:r>
              <a:rPr lang="en-US" dirty="0"/>
              <a:t>Other metrics: GT </a:t>
            </a:r>
            <a:r>
              <a:rPr lang="en-US" dirty="0" err="1"/>
              <a:t>Loc</a:t>
            </a:r>
            <a:r>
              <a:rPr lang="en-US" dirty="0"/>
              <a:t>, Top-1 </a:t>
            </a:r>
            <a:r>
              <a:rPr lang="en-US" dirty="0" err="1"/>
              <a:t>Loc</a:t>
            </a:r>
            <a:r>
              <a:rPr lang="en-US" dirty="0"/>
              <a:t>, Top-5 </a:t>
            </a:r>
            <a:r>
              <a:rPr lang="en-US" dirty="0" err="1"/>
              <a:t>Loc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31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94" y="278173"/>
            <a:ext cx="11302404" cy="1446550"/>
          </a:xfrm>
        </p:spPr>
        <p:txBody>
          <a:bodyPr/>
          <a:lstStyle/>
          <a:p>
            <a:r>
              <a:rPr lang="en-US"/>
              <a:t>Use cases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21" y="0"/>
            <a:ext cx="549944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1" y="1101114"/>
            <a:ext cx="6792770" cy="4336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3980403" y="769217"/>
            <a:ext cx="2824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figure credits: </a:t>
            </a:r>
            <a:r>
              <a:rPr lang="en-US" sz="1600" dirty="0"/>
              <a:t>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1965011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588" y="499428"/>
            <a:ext cx="11704823" cy="1446550"/>
          </a:xfrm>
        </p:spPr>
        <p:txBody>
          <a:bodyPr>
            <a:normAutofit/>
          </a:bodyPr>
          <a:lstStyle/>
          <a:p>
            <a:r>
              <a:rPr lang="en-US" dirty="0"/>
              <a:t>CAM methods </a:t>
            </a:r>
            <a:r>
              <a:rPr lang="en-US"/>
              <a:t>are popular</a:t>
            </a:r>
            <a:br>
              <a:rPr lang="en-US"/>
            </a:br>
            <a:r>
              <a:rPr lang="en-US"/>
              <a:t>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9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44" y="194628"/>
            <a:ext cx="11704823" cy="1446550"/>
          </a:xfrm>
        </p:spPr>
        <p:txBody>
          <a:bodyPr>
            <a:normAutofit/>
          </a:bodyPr>
          <a:lstStyle/>
          <a:p>
            <a:r>
              <a:rPr lang="en-US" dirty="0"/>
              <a:t>TS-CAM: Token Semantic Coupled Attention Map for </a:t>
            </a:r>
            <a:r>
              <a:rPr lang="en-US"/>
              <a:t>Weakly Supervised Object </a:t>
            </a:r>
            <a:r>
              <a:rPr lang="en-US" dirty="0"/>
              <a:t>Localization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7" y="1838252"/>
            <a:ext cx="10125456" cy="45110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5417" y="6349292"/>
            <a:ext cx="520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https://github.com/vasgaowei/TS-CAM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046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44" y="194628"/>
            <a:ext cx="11704823" cy="1446550"/>
          </a:xfrm>
        </p:spPr>
        <p:txBody>
          <a:bodyPr>
            <a:normAutofit/>
          </a:bodyPr>
          <a:lstStyle/>
          <a:p>
            <a:r>
              <a:rPr lang="en-US" dirty="0"/>
              <a:t>TS-CAM: Token Semantic Coupled Attention Map for </a:t>
            </a:r>
            <a:r>
              <a:rPr lang="en-US"/>
              <a:t>Weakly Supervised Object </a:t>
            </a:r>
            <a:r>
              <a:rPr lang="en-US" dirty="0"/>
              <a:t>Localization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649" y="1641178"/>
            <a:ext cx="8134793" cy="4603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5449" y="6244882"/>
            <a:ext cx="520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https://github.com/vasgaowei/TS-CAM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134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3F47-8035-3041-B0D9-E2F426E2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88" y="1406741"/>
            <a:ext cx="10992441" cy="2633633"/>
          </a:xfrm>
        </p:spPr>
        <p:txBody>
          <a:bodyPr>
            <a:noAutofit/>
          </a:bodyPr>
          <a:lstStyle/>
          <a:p>
            <a:r>
              <a:rPr lang="en-US" sz="6600" dirty="0"/>
              <a:t>ECCV 2020 Tutorial on Weakly-Supervised Learning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4FD0-E384-1945-B485-80DBD00E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82" y="4742121"/>
            <a:ext cx="9844123" cy="510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hlinkClick r:id="rId3"/>
              </a:rPr>
              <a:t>https://hbilen.github.io/wsl-eccv20.github.io/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75782" y="1037409"/>
            <a:ext cx="1762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/>
              <a:t>great resource:</a:t>
            </a:r>
          </a:p>
        </p:txBody>
      </p:sp>
    </p:spTree>
    <p:extLst>
      <p:ext uri="{BB962C8B-B14F-4D97-AF65-F5344CB8AC3E}">
        <p14:creationId xmlns:p14="http://schemas.microsoft.com/office/powerpoint/2010/main" val="1836805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3F47-8035-3041-B0D9-E2F426E2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88" y="1406741"/>
            <a:ext cx="10992441" cy="2633633"/>
          </a:xfrm>
        </p:spPr>
        <p:txBody>
          <a:bodyPr>
            <a:noAutofit/>
          </a:bodyPr>
          <a:lstStyle/>
          <a:p>
            <a:r>
              <a:rPr lang="en-US" sz="6600" dirty="0"/>
              <a:t>Weakly Supervised Object Localization and Detection: A Survey, Zhang et al. 2021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4FD0-E384-1945-B485-80DBD00E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82" y="4742121"/>
            <a:ext cx="9844123" cy="510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hlinkClick r:id="rId3"/>
              </a:rPr>
              <a:t>https://doi.org/10.1109/TPAMI.2021.3074313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75782" y="1037409"/>
            <a:ext cx="217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great review paper:</a:t>
            </a:r>
          </a:p>
        </p:txBody>
      </p:sp>
    </p:spTree>
    <p:extLst>
      <p:ext uri="{BB962C8B-B14F-4D97-AF65-F5344CB8AC3E}">
        <p14:creationId xmlns:p14="http://schemas.microsoft.com/office/powerpoint/2010/main" val="1214029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3F47-8035-3041-B0D9-E2F426E2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41" y="1231246"/>
            <a:ext cx="10992441" cy="2176556"/>
          </a:xfrm>
        </p:spPr>
        <p:txBody>
          <a:bodyPr>
            <a:noAutofit/>
          </a:bodyPr>
          <a:lstStyle/>
          <a:p>
            <a:r>
              <a:rPr lang="en-US" sz="6600" dirty="0"/>
              <a:t>Let’s demo 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4FD0-E384-1945-B485-80DBD00E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41" y="2477550"/>
            <a:ext cx="10992441" cy="3935342"/>
          </a:xfrm>
        </p:spPr>
        <p:txBody>
          <a:bodyPr>
            <a:noAutofit/>
          </a:bodyPr>
          <a:lstStyle/>
          <a:p>
            <a:r>
              <a:rPr lang="en-US" sz="1800" dirty="0">
                <a:hlinkClick r:id="rId3"/>
              </a:rPr>
              <a:t>https://github.com/g41903/ObjectLocalization-WeaklySupervised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https://github.com/vasgaowei/TS-CAM/blob/master/tools_cam/visualization_attention_map_imaget.ipynb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https://github.com/yeezhu/SPN.pytorch/blob/master/demo/EvaluationDemo.ipynb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0976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926756"/>
            <a:ext cx="11197556" cy="1446550"/>
          </a:xfrm>
        </p:spPr>
        <p:txBody>
          <a:bodyPr/>
          <a:lstStyle/>
          <a:p>
            <a:r>
              <a:rPr lang="en-US" dirty="0"/>
              <a:t>Weakly Supervised Object Localization (WSOL)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FBEBB8C-C591-F641-9329-0CA8A774090F}"/>
              </a:ext>
            </a:extLst>
          </p:cNvPr>
          <p:cNvSpPr/>
          <p:nvPr/>
        </p:nvSpPr>
        <p:spPr>
          <a:xfrm rot="16200000">
            <a:off x="2691115" y="-384825"/>
            <a:ext cx="416689" cy="4294209"/>
          </a:xfrm>
          <a:prstGeom prst="leftBrace">
            <a:avLst>
              <a:gd name="adj1" fmla="val 25000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8ADC9E-4005-5F40-B6DB-B517FA82A6DA}"/>
              </a:ext>
            </a:extLst>
          </p:cNvPr>
          <p:cNvSpPr txBox="1"/>
          <p:nvPr/>
        </p:nvSpPr>
        <p:spPr>
          <a:xfrm>
            <a:off x="965347" y="2012176"/>
            <a:ext cx="3983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sz="2400" dirty="0">
                <a:solidFill>
                  <a:schemeClr val="accent2"/>
                </a:solidFill>
                <a:latin typeface="Optima" panose="02000503060000020004" pitchFamily="2" charset="0"/>
              </a:rPr>
              <a:t>training data are class labels</a:t>
            </a:r>
          </a:p>
          <a:p>
            <a:r>
              <a:rPr lang="en-US" sz="2400" dirty="0">
                <a:solidFill>
                  <a:schemeClr val="accent2"/>
                </a:solidFill>
                <a:latin typeface="Optima" panose="02000503060000020004" pitchFamily="2" charset="0"/>
              </a:rPr>
              <a:t> (image-level labels)</a:t>
            </a:r>
          </a:p>
          <a:p>
            <a:r>
              <a:rPr lang="en-US" sz="2400" dirty="0">
                <a:solidFill>
                  <a:schemeClr val="accent2"/>
                </a:solidFill>
                <a:latin typeface="Optima" panose="02000503060000020004" pitchFamily="2" charset="0"/>
              </a:rPr>
              <a:t>-no information on location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23"/>
          <a:stretch/>
        </p:blipFill>
        <p:spPr>
          <a:xfrm>
            <a:off x="5265591" y="2012176"/>
            <a:ext cx="6145141" cy="40243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8338161" y="6123848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367656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5391" y="1109028"/>
            <a:ext cx="8267296" cy="1446550"/>
          </a:xfrm>
        </p:spPr>
        <p:txBody>
          <a:bodyPr>
            <a:normAutofit/>
          </a:bodyPr>
          <a:lstStyle/>
          <a:p>
            <a:r>
              <a:rPr lang="en-US" sz="5400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688150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42" y="374207"/>
            <a:ext cx="5982291" cy="5963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065733" y="1126744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980301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0"/>
            <a:ext cx="730946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533566" y="0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818723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2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257119" y="201711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287457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1122915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447338" y="0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1184836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0"/>
            <a:ext cx="679713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447338" y="0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78655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2192000" cy="6518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447338" y="0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17085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926756"/>
            <a:ext cx="11197556" cy="1446550"/>
          </a:xfrm>
        </p:spPr>
        <p:txBody>
          <a:bodyPr/>
          <a:lstStyle/>
          <a:p>
            <a:r>
              <a:rPr lang="en-US" dirty="0"/>
              <a:t>Weakly Supervised Object Localization (WSOL)</a:t>
            </a:r>
          </a:p>
        </p:txBody>
      </p:sp>
      <p:pic>
        <p:nvPicPr>
          <p:cNvPr id="5" name="Content Placeholder 4" descr="A picture containing text, cat, screenshot&#10;&#10;Description automatically generated">
            <a:extLst>
              <a:ext uri="{FF2B5EF4-FFF2-40B4-BE49-F238E27FC236}">
                <a16:creationId xmlns:a16="http://schemas.microsoft.com/office/drawing/2014/main" id="{286CD94C-3504-A447-9416-878788BC8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892"/>
          <a:stretch/>
        </p:blipFill>
        <p:spPr>
          <a:xfrm>
            <a:off x="3243943" y="3312098"/>
            <a:ext cx="7215986" cy="3108779"/>
          </a:xfr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4FB5A1A9-DE46-9743-AF38-632C1889719F}"/>
              </a:ext>
            </a:extLst>
          </p:cNvPr>
          <p:cNvSpPr/>
          <p:nvPr/>
        </p:nvSpPr>
        <p:spPr>
          <a:xfrm rot="16200000">
            <a:off x="7102074" y="-430118"/>
            <a:ext cx="416689" cy="4384793"/>
          </a:xfrm>
          <a:prstGeom prst="leftBrace">
            <a:avLst>
              <a:gd name="adj1" fmla="val 25000"/>
              <a:gd name="adj2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920D22A-4CC8-284D-8EB7-B1020A99FE10}"/>
              </a:ext>
            </a:extLst>
          </p:cNvPr>
          <p:cNvCxnSpPr>
            <a:cxnSpLocks/>
          </p:cNvCxnSpPr>
          <p:nvPr/>
        </p:nvCxnSpPr>
        <p:spPr>
          <a:xfrm rot="5400000">
            <a:off x="5851019" y="1895370"/>
            <a:ext cx="1458379" cy="1446835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6903350" y="643151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credit: Kang et al. 2020</a:t>
            </a:r>
          </a:p>
        </p:txBody>
      </p:sp>
    </p:spTree>
    <p:extLst>
      <p:ext uri="{BB962C8B-B14F-4D97-AF65-F5344CB8AC3E}">
        <p14:creationId xmlns:p14="http://schemas.microsoft.com/office/powerpoint/2010/main" val="1852321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926756"/>
            <a:ext cx="11197556" cy="1446550"/>
          </a:xfrm>
        </p:spPr>
        <p:txBody>
          <a:bodyPr/>
          <a:lstStyle/>
          <a:p>
            <a:r>
              <a:rPr lang="en-US" dirty="0"/>
              <a:t>Weakly Supervised Object Localization (WSOL)</a:t>
            </a:r>
          </a:p>
        </p:txBody>
      </p:sp>
      <p:pic>
        <p:nvPicPr>
          <p:cNvPr id="5" name="Content Placeholder 4" descr="A picture containing text, cat, screenshot&#10;&#10;Description automatically generated">
            <a:extLst>
              <a:ext uri="{FF2B5EF4-FFF2-40B4-BE49-F238E27FC236}">
                <a16:creationId xmlns:a16="http://schemas.microsoft.com/office/drawing/2014/main" id="{286CD94C-3504-A447-9416-878788BC8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892"/>
          <a:stretch/>
        </p:blipFill>
        <p:spPr>
          <a:xfrm>
            <a:off x="3243943" y="3312098"/>
            <a:ext cx="7215986" cy="3108779"/>
          </a:xfr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4FB5A1A9-DE46-9743-AF38-632C1889719F}"/>
              </a:ext>
            </a:extLst>
          </p:cNvPr>
          <p:cNvSpPr/>
          <p:nvPr/>
        </p:nvSpPr>
        <p:spPr>
          <a:xfrm rot="16200000">
            <a:off x="7102074" y="-430118"/>
            <a:ext cx="416689" cy="4384793"/>
          </a:xfrm>
          <a:prstGeom prst="leftBrace">
            <a:avLst>
              <a:gd name="adj1" fmla="val 25000"/>
              <a:gd name="adj2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920D22A-4CC8-284D-8EB7-B1020A99FE10}"/>
              </a:ext>
            </a:extLst>
          </p:cNvPr>
          <p:cNvCxnSpPr>
            <a:cxnSpLocks/>
          </p:cNvCxnSpPr>
          <p:nvPr/>
        </p:nvCxnSpPr>
        <p:spPr>
          <a:xfrm rot="5400000">
            <a:off x="5851019" y="1895370"/>
            <a:ext cx="1458379" cy="1446835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6903350" y="643151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credit: Kang et al. 2020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038" y="4200237"/>
            <a:ext cx="328006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ill-posed</a:t>
            </a:r>
          </a:p>
          <a:p>
            <a:r>
              <a:rPr lang="en-US" sz="2800" dirty="0">
                <a:solidFill>
                  <a:srgbClr val="FF0000"/>
                </a:solidFill>
              </a:rPr>
              <a:t>input: image-level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output: instance-level</a:t>
            </a:r>
          </a:p>
        </p:txBody>
      </p:sp>
    </p:spTree>
    <p:extLst>
      <p:ext uri="{BB962C8B-B14F-4D97-AF65-F5344CB8AC3E}">
        <p14:creationId xmlns:p14="http://schemas.microsoft.com/office/powerpoint/2010/main" val="20095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67" y="1062871"/>
            <a:ext cx="8267296" cy="6287487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>
                <a:latin typeface="+mj-lt"/>
              </a:rPr>
              <a:t>Challenges of WSOL</a:t>
            </a:r>
          </a:p>
          <a:p>
            <a:pPr marL="0" indent="0">
              <a:buNone/>
            </a:pPr>
            <a:r>
              <a:rPr lang="en-US" dirty="0"/>
              <a:t>The usual suspects: </a:t>
            </a:r>
          </a:p>
          <a:p>
            <a:pPr lvl="1"/>
            <a:r>
              <a:rPr lang="en-US" dirty="0"/>
              <a:t>clutter</a:t>
            </a:r>
          </a:p>
          <a:p>
            <a:pPr lvl="1"/>
            <a:r>
              <a:rPr lang="en-US" dirty="0"/>
              <a:t>intra-class variance</a:t>
            </a:r>
          </a:p>
          <a:p>
            <a:pPr lvl="1"/>
            <a:r>
              <a:rPr lang="en-US" dirty="0"/>
              <a:t>occlusion</a:t>
            </a:r>
          </a:p>
          <a:p>
            <a:pPr marL="0" indent="0">
              <a:buNone/>
            </a:pPr>
            <a:r>
              <a:rPr lang="en-US" dirty="0"/>
              <a:t>Mapping from class to location:</a:t>
            </a:r>
          </a:p>
          <a:p>
            <a:pPr lvl="1"/>
            <a:r>
              <a:rPr lang="en-US" dirty="0"/>
              <a:t>part vs whole</a:t>
            </a:r>
          </a:p>
          <a:p>
            <a:pPr lvl="1"/>
            <a:r>
              <a:rPr lang="en-US" dirty="0"/>
              <a:t>background vs object</a:t>
            </a:r>
          </a:p>
          <a:p>
            <a:pPr lvl="1"/>
            <a:r>
              <a:rPr lang="en-US" dirty="0"/>
              <a:t>concurrence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737" y="592275"/>
            <a:ext cx="5291937" cy="3522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337" y="4663765"/>
            <a:ext cx="2688857" cy="17939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350" y="4585317"/>
            <a:ext cx="2930882" cy="19508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17" y="1807150"/>
            <a:ext cx="2463739" cy="163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40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524" y="687470"/>
            <a:ext cx="8267296" cy="6287487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>
                <a:latin typeface="+mj-lt"/>
              </a:rPr>
              <a:t>Motivation of WSOL</a:t>
            </a:r>
          </a:p>
          <a:p>
            <a:pPr marL="0" indent="0">
              <a:buNone/>
            </a:pPr>
            <a:r>
              <a:rPr lang="en-US" dirty="0"/>
              <a:t>Save labeling time at the expense of performance.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57364" r="8603"/>
          <a:stretch/>
        </p:blipFill>
        <p:spPr>
          <a:xfrm>
            <a:off x="7527851" y="165598"/>
            <a:ext cx="4306408" cy="21338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45818" y="4979997"/>
            <a:ext cx="43152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     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4" y="2574161"/>
            <a:ext cx="7697973" cy="41651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9281148" y="2235607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2644" y="69907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0" y="6487547"/>
            <a:ext cx="2806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Bilen ECCV 2020</a:t>
            </a:r>
          </a:p>
        </p:txBody>
      </p:sp>
    </p:spTree>
    <p:extLst>
      <p:ext uri="{BB962C8B-B14F-4D97-AF65-F5344CB8AC3E}">
        <p14:creationId xmlns:p14="http://schemas.microsoft.com/office/powerpoint/2010/main" val="207467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926756"/>
            <a:ext cx="11197556" cy="1446550"/>
          </a:xfrm>
        </p:spPr>
        <p:txBody>
          <a:bodyPr/>
          <a:lstStyle/>
          <a:p>
            <a:r>
              <a:rPr lang="en-US" dirty="0"/>
              <a:t>Three main frameworks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573" y="2373306"/>
            <a:ext cx="6341955" cy="32597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8717622" y="5667749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394458"/>
            <a:ext cx="8267296" cy="45172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classic approaches (feature extraction)</a:t>
            </a:r>
          </a:p>
          <a:p>
            <a:pPr lvl="1"/>
            <a:r>
              <a:rPr lang="en-US" dirty="0"/>
              <a:t>clever initialization methods</a:t>
            </a:r>
          </a:p>
          <a:p>
            <a:pPr lvl="1"/>
            <a:r>
              <a:rPr lang="en-US" dirty="0"/>
              <a:t>clever refinement methods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OTS feature representations</a:t>
            </a:r>
          </a:p>
          <a:p>
            <a:pPr lvl="1"/>
            <a:r>
              <a:rPr lang="en-US" dirty="0"/>
              <a:t>pre-trained deep features</a:t>
            </a:r>
          </a:p>
          <a:p>
            <a:pPr lvl="1"/>
            <a:r>
              <a:rPr lang="en-US" dirty="0"/>
              <a:t>inherent cues in deep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deep learning frameworks</a:t>
            </a:r>
          </a:p>
          <a:p>
            <a:pPr lvl="1"/>
            <a:r>
              <a:rPr lang="en-US" dirty="0"/>
              <a:t>single-network</a:t>
            </a:r>
          </a:p>
          <a:p>
            <a:pPr lvl="1"/>
            <a:r>
              <a:rPr lang="en-US" dirty="0"/>
              <a:t>multi-network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35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437656"/>
            <a:ext cx="11197556" cy="1446550"/>
          </a:xfrm>
        </p:spPr>
        <p:txBody>
          <a:bodyPr/>
          <a:lstStyle/>
          <a:p>
            <a:r>
              <a:rPr lang="en-US" dirty="0"/>
              <a:t>Classic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298770"/>
            <a:ext cx="8267296" cy="513392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Initialize    2.  Refine    3.  Detect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Initialization of region proposals:</a:t>
            </a:r>
          </a:p>
          <a:p>
            <a:pPr lvl="1"/>
            <a:r>
              <a:rPr lang="en-US" dirty="0"/>
              <a:t>selective search (van de Sande, ICCV 2011)</a:t>
            </a:r>
          </a:p>
          <a:p>
            <a:pPr lvl="1"/>
            <a:r>
              <a:rPr lang="en-US" dirty="0"/>
              <a:t>graphs (Song, ICML 2014)</a:t>
            </a:r>
          </a:p>
          <a:p>
            <a:pPr lvl="1"/>
            <a:r>
              <a:rPr lang="en-US" dirty="0"/>
              <a:t>negative mining (Siva, CVPR 2013) </a:t>
            </a:r>
          </a:p>
          <a:p>
            <a:pPr lvl="1"/>
            <a:r>
              <a:rPr lang="en-US" dirty="0"/>
              <a:t>etc., some type of information cue on </a:t>
            </a:r>
            <a:br>
              <a:rPr lang="en-US" dirty="0"/>
            </a:br>
            <a:r>
              <a:rPr lang="en-US" dirty="0"/>
              <a:t>candidate object regions</a:t>
            </a:r>
          </a:p>
          <a:p>
            <a:pPr marL="0" indent="0">
              <a:buNone/>
            </a:pPr>
            <a:r>
              <a:rPr lang="en-US" dirty="0"/>
              <a:t>Refine:</a:t>
            </a:r>
          </a:p>
          <a:p>
            <a:pPr lvl="1">
              <a:buFontTx/>
              <a:buChar char="-"/>
            </a:pPr>
            <a:r>
              <a:rPr lang="en-US" dirty="0"/>
              <a:t>score region proposals in some way</a:t>
            </a:r>
          </a:p>
          <a:p>
            <a:pPr lvl="1">
              <a:buFontTx/>
              <a:buChar char="-"/>
            </a:pPr>
            <a:r>
              <a:rPr lang="en-US" dirty="0"/>
              <a:t>HOG, SIFT, etc. </a:t>
            </a:r>
          </a:p>
          <a:p>
            <a:pPr lvl="1">
              <a:buFontTx/>
              <a:buChar char="-"/>
            </a:pPr>
            <a:r>
              <a:rPr lang="en-US" dirty="0"/>
              <a:t>Deformable Parts Model, SVM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29" y="1455512"/>
            <a:ext cx="5187283" cy="2361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8983044" y="1105478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</p:spTree>
    <p:extLst>
      <p:ext uri="{BB962C8B-B14F-4D97-AF65-F5344CB8AC3E}">
        <p14:creationId xmlns:p14="http://schemas.microsoft.com/office/powerpoint/2010/main" val="656760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3D98-F7FA-EC4C-AA6C-45806A7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0" y="437656"/>
            <a:ext cx="11197556" cy="1446550"/>
          </a:xfrm>
        </p:spPr>
        <p:txBody>
          <a:bodyPr/>
          <a:lstStyle/>
          <a:p>
            <a:r>
              <a:rPr lang="en-US" dirty="0"/>
              <a:t>Classic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13" y="1298770"/>
            <a:ext cx="8267296" cy="513392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Initialize    2.  Refine    3.  Detect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Initialization of region proposals:</a:t>
            </a:r>
          </a:p>
          <a:p>
            <a:pPr lvl="1"/>
            <a:r>
              <a:rPr lang="en-US" dirty="0"/>
              <a:t>selective search (van de Sande, ICCV 2011)</a:t>
            </a:r>
          </a:p>
          <a:p>
            <a:pPr lvl="1"/>
            <a:r>
              <a:rPr lang="en-US" dirty="0"/>
              <a:t>graphs (Song, ICML 2014)</a:t>
            </a:r>
          </a:p>
          <a:p>
            <a:pPr lvl="1"/>
            <a:r>
              <a:rPr lang="en-US" dirty="0"/>
              <a:t>negative mining (Siva, CVPR 2013) </a:t>
            </a:r>
          </a:p>
          <a:p>
            <a:pPr lvl="1"/>
            <a:r>
              <a:rPr lang="en-US" dirty="0"/>
              <a:t>etc., some type of information cue on </a:t>
            </a:r>
            <a:br>
              <a:rPr lang="en-US" dirty="0"/>
            </a:br>
            <a:r>
              <a:rPr lang="en-US" dirty="0"/>
              <a:t>candidate object regions</a:t>
            </a:r>
          </a:p>
          <a:p>
            <a:pPr marL="0" indent="0">
              <a:buNone/>
            </a:pPr>
            <a:r>
              <a:rPr lang="en-US" dirty="0"/>
              <a:t>Refine:</a:t>
            </a:r>
          </a:p>
          <a:p>
            <a:pPr lvl="1">
              <a:buFontTx/>
              <a:buChar char="-"/>
            </a:pPr>
            <a:r>
              <a:rPr lang="en-US" dirty="0"/>
              <a:t>score region proposals in some way</a:t>
            </a:r>
          </a:p>
          <a:p>
            <a:pPr lvl="1">
              <a:buFontTx/>
              <a:buChar char="-"/>
            </a:pPr>
            <a:r>
              <a:rPr lang="en-US" dirty="0"/>
              <a:t>HOG, SIFT, etc. </a:t>
            </a:r>
          </a:p>
          <a:p>
            <a:pPr lvl="1">
              <a:buFontTx/>
              <a:buChar char="-"/>
            </a:pPr>
            <a:r>
              <a:rPr lang="en-US" dirty="0"/>
              <a:t>Deformable Parts Model, SVM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29" y="1455512"/>
            <a:ext cx="5187283" cy="2361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ABAA9-DF39-2547-9FBF-02EA13995647}"/>
              </a:ext>
            </a:extLst>
          </p:cNvPr>
          <p:cNvSpPr txBox="1"/>
          <p:nvPr/>
        </p:nvSpPr>
        <p:spPr>
          <a:xfrm>
            <a:off x="8983044" y="1105478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credit: Zhang et al. 2021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2314" y="4894062"/>
            <a:ext cx="48767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building blocks of other models</a:t>
            </a:r>
          </a:p>
        </p:txBody>
      </p:sp>
    </p:spTree>
    <p:extLst>
      <p:ext uri="{BB962C8B-B14F-4D97-AF65-F5344CB8AC3E}">
        <p14:creationId xmlns:p14="http://schemas.microsoft.com/office/powerpoint/2010/main" val="1345872118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C34DA6"/>
      </a:accent1>
      <a:accent2>
        <a:srgbClr val="9D3BB1"/>
      </a:accent2>
      <a:accent3>
        <a:srgbClr val="7E4DC3"/>
      </a:accent3>
      <a:accent4>
        <a:srgbClr val="4344B5"/>
      </a:accent4>
      <a:accent5>
        <a:srgbClr val="4D7FC3"/>
      </a:accent5>
      <a:accent6>
        <a:srgbClr val="3B9EB1"/>
      </a:accent6>
      <a:hlink>
        <a:srgbClr val="3F60BF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4253</TotalTime>
  <Words>899</Words>
  <Application>Microsoft Macintosh PowerPoint</Application>
  <PresentationFormat>Widescreen</PresentationFormat>
  <Paragraphs>145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Optima</vt:lpstr>
      <vt:lpstr>Seaford Display</vt:lpstr>
      <vt:lpstr>System Font Regular</vt:lpstr>
      <vt:lpstr>Tenorite</vt:lpstr>
      <vt:lpstr>MadridVTI</vt:lpstr>
      <vt:lpstr>Weakly Supervised Object Localization (WSOL) Overview</vt:lpstr>
      <vt:lpstr>Weakly Supervised Object Localization (WSOL)</vt:lpstr>
      <vt:lpstr>Weakly Supervised Object Localization (WSOL)</vt:lpstr>
      <vt:lpstr>Weakly Supervised Object Localization (WSOL)</vt:lpstr>
      <vt:lpstr>PowerPoint Presentation</vt:lpstr>
      <vt:lpstr>PowerPoint Presentation</vt:lpstr>
      <vt:lpstr>Three main frameworks</vt:lpstr>
      <vt:lpstr>Classic approaches</vt:lpstr>
      <vt:lpstr>Classic approaches</vt:lpstr>
      <vt:lpstr>Feature representations from off-the-shelf models</vt:lpstr>
      <vt:lpstr>End-to-end deep weakly supervised learning</vt:lpstr>
      <vt:lpstr>Evaluation metrics</vt:lpstr>
      <vt:lpstr>Use cases</vt:lpstr>
      <vt:lpstr>CAM methods are popular - </vt:lpstr>
      <vt:lpstr>TS-CAM: Token Semantic Coupled Attention Map for Weakly Supervised Object Localization</vt:lpstr>
      <vt:lpstr>TS-CAM: Token Semantic Coupled Attention Map for Weakly Supervised Object Localization</vt:lpstr>
      <vt:lpstr>ECCV 2020 Tutorial on Weakly-Supervised Learning in Computer Vision</vt:lpstr>
      <vt:lpstr>Weakly Supervised Object Localization and Detection: A Survey, Zhang et al. 2021 </vt:lpstr>
      <vt:lpstr>Let’s demo 💻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Weakly Supervised Object Localization</dc:title>
  <dc:creator>Tyler Newton</dc:creator>
  <cp:lastModifiedBy>Tyler Newton</cp:lastModifiedBy>
  <cp:revision>85</cp:revision>
  <dcterms:created xsi:type="dcterms:W3CDTF">2022-02-05T03:24:02Z</dcterms:created>
  <dcterms:modified xsi:type="dcterms:W3CDTF">2022-03-04T02:40:31Z</dcterms:modified>
</cp:coreProperties>
</file>